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1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9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ngwonrunningmate.netlify.app/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62.png"/><Relationship Id="rId10" Type="http://schemas.openxmlformats.org/officeDocument/2006/relationships/image" Target="../media/image86.png"/><Relationship Id="rId4" Type="http://schemas.openxmlformats.org/officeDocument/2006/relationships/image" Target="../media/image19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gif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5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gif"/><Relationship Id="rId5" Type="http://schemas.openxmlformats.org/officeDocument/2006/relationships/image" Target="../media/image9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70.png"/><Relationship Id="rId4" Type="http://schemas.openxmlformats.org/officeDocument/2006/relationships/image" Target="../media/image19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7453" y="1197291"/>
            <a:ext cx="9921340" cy="38430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9380" y="1093273"/>
            <a:ext cx="3654928" cy="347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53643"/>
            <a:ext cx="19047619" cy="286962"/>
            <a:chOff x="0" y="8953643"/>
            <a:chExt cx="19047619" cy="2869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0483" y="3734096"/>
            <a:ext cx="3834540" cy="5850743"/>
            <a:chOff x="9690483" y="3734096"/>
            <a:chExt cx="3834540" cy="5850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0483" y="3734096"/>
              <a:ext cx="3834540" cy="5850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0789" y="3298751"/>
            <a:ext cx="3890662" cy="6093316"/>
            <a:chOff x="13180789" y="3298751"/>
            <a:chExt cx="3890662" cy="6093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0789" y="3298751"/>
              <a:ext cx="3890662" cy="60933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968" y="7131130"/>
            <a:ext cx="2061851" cy="1540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5322533" cy="16192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07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46959"/>
            <a:ext cx="5562600" cy="317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91" y="2555310"/>
            <a:ext cx="5552121" cy="31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88" y="6308770"/>
            <a:ext cx="5143639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85" y="6272317"/>
            <a:ext cx="5216341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668" y="6272318"/>
            <a:ext cx="5274108" cy="297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8955469" y="4290063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5400000">
            <a:off x="7646818" y="1558626"/>
            <a:ext cx="580259" cy="8920028"/>
          </a:xfrm>
          <a:prstGeom prst="bentConnector3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933663" y="7752815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1731529" y="7736012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9" name="Picture 2" descr="C:\Users\user\Desktop\mangwon_running_mate\image\desktop_demo.gif">
            <a:hlinkClick r:id="rId6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28900"/>
            <a:ext cx="11365378" cy="5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>
            <a:hlinkClick r:id="rId6"/>
          </p:cNvPr>
          <p:cNvSpPr/>
          <p:nvPr/>
        </p:nvSpPr>
        <p:spPr>
          <a:xfrm>
            <a:off x="2209800" y="8496300"/>
            <a:ext cx="13106400" cy="11049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846755"/>
                </a:solidFill>
              </a:rPr>
              <a:t>https://</a:t>
            </a:r>
            <a:r>
              <a:rPr lang="en-US" altLang="ko-KR" sz="3200" dirty="0" smtClean="0">
                <a:solidFill>
                  <a:srgbClr val="846755"/>
                </a:solidFill>
              </a:rPr>
              <a:t>mangwonrunningmate.netlify.app</a:t>
            </a:r>
            <a:endParaRPr lang="ko-KR" altLang="en-US" sz="3200" dirty="0">
              <a:solidFill>
                <a:srgbClr val="84675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668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9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452137" y="7886968"/>
            <a:ext cx="2971800" cy="1753372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676270" y="7799560"/>
            <a:ext cx="3043561" cy="2051147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5800" y="3299045"/>
            <a:ext cx="3505508" cy="3216055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736358" y="3146860"/>
            <a:ext cx="3440104" cy="291104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86400" y="2362200"/>
            <a:ext cx="6532997" cy="45339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user\Downloads\kakao develop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10" y="4274180"/>
            <a:ext cx="1493685" cy="89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user\Downloads\kakaom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32" y="5374919"/>
            <a:ext cx="2312643" cy="77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user\Downloads\1280px-Netlif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07" y="8680134"/>
            <a:ext cx="2262607" cy="6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user\Downloads\kindpng_23738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23" y="3688655"/>
            <a:ext cx="4331950" cy="242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user\Downloads\rendering-notebooks-on-github-jupyter-blog-8135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162" y="5057446"/>
            <a:ext cx="2310816" cy="5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C:\Users\user\Downloads\Git-Logo-2Colo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910" y="4121800"/>
            <a:ext cx="1447800" cy="60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user\Downloads\vscod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069" y="8390244"/>
            <a:ext cx="2324778" cy="13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7258664" y="2460845"/>
            <a:ext cx="2988468" cy="83820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846755"/>
                </a:solidFill>
              </a:rPr>
              <a:t>DEVELOP</a:t>
            </a:r>
            <a:endParaRPr lang="ko-KR" altLang="en-US" sz="4400" dirty="0">
              <a:solidFill>
                <a:srgbClr val="846755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03518" y="3466617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rgbClr val="846755"/>
                </a:solidFill>
              </a:rPr>
              <a:t>Kakao</a:t>
            </a:r>
            <a:r>
              <a:rPr lang="en-US" altLang="ko-KR" sz="2400" dirty="0" smtClean="0">
                <a:solidFill>
                  <a:srgbClr val="846755"/>
                </a:solidFill>
              </a:rPr>
              <a:t> API</a:t>
            </a:r>
            <a:endParaRPr lang="ko-KR" altLang="en-US" sz="2400" dirty="0">
              <a:solidFill>
                <a:srgbClr val="846755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22898" y="8013722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846755"/>
                </a:solidFill>
              </a:rPr>
              <a:t>Deploy</a:t>
            </a:r>
            <a:endParaRPr lang="ko-KR" altLang="en-US" sz="2400" dirty="0">
              <a:solidFill>
                <a:srgbClr val="846755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963016" y="7901145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846755"/>
                </a:solidFill>
              </a:rPr>
              <a:t>Editor</a:t>
            </a:r>
            <a:endParaRPr lang="ko-KR" altLang="en-US" sz="2400" dirty="0">
              <a:solidFill>
                <a:srgbClr val="846755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264337" y="3317037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846755"/>
                </a:solidFill>
              </a:rPr>
              <a:t>Version control</a:t>
            </a:r>
            <a:endParaRPr lang="ko-KR" altLang="en-US" sz="2400" dirty="0">
              <a:solidFill>
                <a:srgbClr val="846755"/>
              </a:solidFill>
            </a:endParaRPr>
          </a:p>
        </p:txBody>
      </p:sp>
      <p:cxnSp>
        <p:nvCxnSpPr>
          <p:cNvPr id="27" name="직선 연결선 26"/>
          <p:cNvCxnSpPr>
            <a:stCxn id="12" idx="3"/>
          </p:cNvCxnSpPr>
          <p:nvPr/>
        </p:nvCxnSpPr>
        <p:spPr>
          <a:xfrm flipV="1">
            <a:off x="4191308" y="4901868"/>
            <a:ext cx="1295092" cy="5205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4991254" y="6743700"/>
            <a:ext cx="876146" cy="1126020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endCxn id="11" idx="0"/>
          </p:cNvCxnSpPr>
          <p:nvPr/>
        </p:nvCxnSpPr>
        <p:spPr>
          <a:xfrm>
            <a:off x="11506200" y="6896100"/>
            <a:ext cx="691851" cy="903460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4" idx="3"/>
            <a:endCxn id="13" idx="1"/>
          </p:cNvCxnSpPr>
          <p:nvPr/>
        </p:nvCxnSpPr>
        <p:spPr>
          <a:xfrm flipV="1">
            <a:off x="12019397" y="4602380"/>
            <a:ext cx="1716961" cy="26770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916954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524000" y="7505700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846755"/>
                </a:solidFill>
              </a:rPr>
              <a:t>이슈 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</a:rPr>
              <a:t>해상도를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ko-KR" altLang="en-US" sz="2000" dirty="0">
                <a:solidFill>
                  <a:srgbClr val="846755"/>
                </a:solidFill>
              </a:rPr>
              <a:t>줄이면 </a:t>
            </a:r>
            <a:r>
              <a:rPr lang="ko-KR" altLang="en-US" sz="2000" dirty="0" smtClean="0">
                <a:solidFill>
                  <a:srgbClr val="846755"/>
                </a:solidFill>
              </a:rPr>
              <a:t>상</a:t>
            </a:r>
            <a:r>
              <a:rPr lang="ko-KR" altLang="en-US" sz="2000" dirty="0">
                <a:solidFill>
                  <a:srgbClr val="846755"/>
                </a:solidFill>
              </a:rPr>
              <a:t>단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ko-KR" altLang="en-US" sz="2000" dirty="0">
                <a:solidFill>
                  <a:srgbClr val="846755"/>
                </a:solidFill>
              </a:rPr>
              <a:t>요소들이 </a:t>
            </a:r>
            <a:r>
              <a:rPr lang="ko-KR" altLang="en-US" sz="2000" dirty="0" smtClean="0">
                <a:solidFill>
                  <a:srgbClr val="846755"/>
                </a:solidFill>
              </a:rPr>
              <a:t>없어지</a:t>
            </a:r>
            <a:r>
              <a:rPr lang="ko-KR" altLang="en-US" sz="2000" dirty="0">
                <a:solidFill>
                  <a:srgbClr val="846755"/>
                </a:solidFill>
              </a:rPr>
              <a:t>는</a:t>
            </a:r>
            <a:r>
              <a:rPr lang="ko-KR" altLang="en-US" sz="2000" dirty="0" smtClean="0">
                <a:solidFill>
                  <a:srgbClr val="846755"/>
                </a:solidFill>
              </a:rPr>
              <a:t> 현상 </a:t>
            </a:r>
            <a:endParaRPr lang="en-US" altLang="ko-KR" sz="2000" dirty="0" smtClean="0">
              <a:solidFill>
                <a:srgbClr val="846755"/>
              </a:solidFill>
            </a:endParaRPr>
          </a:p>
          <a:p>
            <a:endParaRPr lang="en-US" altLang="ko-KR" sz="2000" dirty="0">
              <a:solidFill>
                <a:srgbClr val="846755"/>
              </a:solidFill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</a:rPr>
              <a:t>진단</a:t>
            </a:r>
            <a:r>
              <a:rPr lang="ko-KR" altLang="en-US" sz="2000" dirty="0" smtClean="0">
                <a:solidFill>
                  <a:srgbClr val="846755"/>
                </a:solidFill>
              </a:rPr>
              <a:t>  </a:t>
            </a:r>
            <a:r>
              <a:rPr lang="en-US" altLang="ko-KR" sz="2000" dirty="0" smtClean="0">
                <a:solidFill>
                  <a:srgbClr val="846755"/>
                </a:solidFill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</a:rPr>
              <a:t>부모요소</a:t>
            </a:r>
            <a:r>
              <a:rPr lang="en-US" altLang="ko-KR" sz="2000" dirty="0" smtClean="0">
                <a:solidFill>
                  <a:srgbClr val="846755"/>
                </a:solidFill>
              </a:rPr>
              <a:t>(container)</a:t>
            </a:r>
            <a:r>
              <a:rPr lang="ko-KR" altLang="en-US" sz="2000" dirty="0" smtClean="0">
                <a:solidFill>
                  <a:srgbClr val="846755"/>
                </a:solidFill>
              </a:rPr>
              <a:t>의</a:t>
            </a:r>
            <a:r>
              <a:rPr lang="en-US" altLang="ko-KR" sz="2000" dirty="0" smtClean="0">
                <a:solidFill>
                  <a:srgbClr val="846755"/>
                </a:solidFill>
              </a:rPr>
              <a:t> justify-content</a:t>
            </a:r>
            <a:r>
              <a:rPr lang="en-US" altLang="ko-KR" sz="2000" dirty="0">
                <a:solidFill>
                  <a:srgbClr val="846755"/>
                </a:solidFill>
              </a:rPr>
              <a:t>: </a:t>
            </a:r>
            <a:r>
              <a:rPr lang="en-US" altLang="ko-KR" sz="2000" dirty="0" smtClean="0">
                <a:solidFill>
                  <a:srgbClr val="846755"/>
                </a:solidFill>
              </a:rPr>
              <a:t>center </a:t>
            </a:r>
            <a:r>
              <a:rPr lang="ko-KR" altLang="en-US" sz="2000" dirty="0" smtClean="0">
                <a:solidFill>
                  <a:srgbClr val="846755"/>
                </a:solidFill>
              </a:rPr>
              <a:t>속성</a:t>
            </a:r>
            <a:endParaRPr lang="en-US" altLang="ko-KR" sz="2000" dirty="0">
              <a:solidFill>
                <a:srgbClr val="846755"/>
              </a:solidFill>
            </a:endParaRPr>
          </a:p>
          <a:p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endParaRPr lang="en-US" altLang="ko-KR" sz="2000" dirty="0">
              <a:solidFill>
                <a:srgbClr val="846755"/>
              </a:solidFill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</a:rPr>
              <a:t>해결 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</a:rPr>
              <a:t>부모요소</a:t>
            </a:r>
            <a:r>
              <a:rPr lang="en-US" altLang="ko-KR" sz="2000" dirty="0" smtClean="0">
                <a:solidFill>
                  <a:srgbClr val="846755"/>
                </a:solidFill>
              </a:rPr>
              <a:t>(</a:t>
            </a:r>
            <a:r>
              <a:rPr lang="en-US" altLang="ko-KR" sz="2000" dirty="0">
                <a:solidFill>
                  <a:srgbClr val="846755"/>
                </a:solidFill>
              </a:rPr>
              <a:t>container</a:t>
            </a:r>
            <a:r>
              <a:rPr lang="en-US" altLang="ko-KR" sz="2000" dirty="0" smtClean="0">
                <a:solidFill>
                  <a:srgbClr val="846755"/>
                </a:solidFill>
              </a:rPr>
              <a:t>)</a:t>
            </a:r>
            <a:r>
              <a:rPr lang="ko-KR" altLang="en-US" sz="2000" dirty="0" smtClean="0">
                <a:solidFill>
                  <a:srgbClr val="846755"/>
                </a:solidFill>
              </a:rPr>
              <a:t>의 </a:t>
            </a:r>
            <a:r>
              <a:rPr lang="en-US" altLang="ko-KR" sz="2000" dirty="0" smtClean="0">
                <a:solidFill>
                  <a:srgbClr val="846755"/>
                </a:solidFill>
              </a:rPr>
              <a:t>justify-content</a:t>
            </a:r>
            <a:r>
              <a:rPr lang="ko-KR" altLang="en-US" sz="2000" dirty="0">
                <a:solidFill>
                  <a:srgbClr val="846755"/>
                </a:solidFill>
              </a:rPr>
              <a:t>를 기본</a:t>
            </a:r>
            <a:r>
              <a:rPr lang="en-US" altLang="ko-KR" sz="2000" dirty="0">
                <a:solidFill>
                  <a:srgbClr val="846755"/>
                </a:solidFill>
              </a:rPr>
              <a:t>(flex-start)</a:t>
            </a:r>
            <a:r>
              <a:rPr lang="ko-KR" altLang="en-US" sz="2000" dirty="0">
                <a:solidFill>
                  <a:srgbClr val="846755"/>
                </a:solidFill>
              </a:rPr>
              <a:t>으로 </a:t>
            </a:r>
            <a:r>
              <a:rPr lang="ko-KR" altLang="en-US" sz="2000" dirty="0" smtClean="0">
                <a:solidFill>
                  <a:srgbClr val="846755"/>
                </a:solidFill>
              </a:rPr>
              <a:t>변경</a:t>
            </a:r>
            <a:r>
              <a:rPr lang="en-US" altLang="ko-KR" sz="2000" dirty="0" smtClean="0">
                <a:solidFill>
                  <a:srgbClr val="846755"/>
                </a:solidFill>
              </a:rPr>
              <a:t>, </a:t>
            </a:r>
            <a:r>
              <a:rPr lang="ko-KR" altLang="en-US" sz="2000" dirty="0">
                <a:solidFill>
                  <a:srgbClr val="846755"/>
                </a:solidFill>
              </a:rPr>
              <a:t>하위 요소</a:t>
            </a:r>
            <a:r>
              <a:rPr lang="en-US" altLang="ko-KR" sz="2000" dirty="0">
                <a:solidFill>
                  <a:srgbClr val="846755"/>
                </a:solidFill>
              </a:rPr>
              <a:t>(item</a:t>
            </a:r>
            <a:r>
              <a:rPr lang="en-US" altLang="ko-KR" sz="2000" dirty="0" smtClean="0">
                <a:solidFill>
                  <a:srgbClr val="846755"/>
                </a:solidFill>
              </a:rPr>
              <a:t>)</a:t>
            </a:r>
            <a:r>
              <a:rPr lang="ko-KR" altLang="en-US" sz="2000" dirty="0" smtClean="0">
                <a:solidFill>
                  <a:srgbClr val="846755"/>
                </a:solidFill>
              </a:rPr>
              <a:t>에 </a:t>
            </a:r>
            <a:r>
              <a:rPr lang="en-US" altLang="ko-KR" sz="2000" dirty="0" smtClean="0">
                <a:solidFill>
                  <a:srgbClr val="846755"/>
                </a:solidFill>
              </a:rPr>
              <a:t>flex-grow </a:t>
            </a:r>
            <a:r>
              <a:rPr lang="ko-KR" altLang="en-US" sz="2000" dirty="0" smtClean="0">
                <a:solidFill>
                  <a:srgbClr val="846755"/>
                </a:solidFill>
              </a:rPr>
              <a:t>를 추가</a:t>
            </a:r>
            <a:endParaRPr lang="ko-KR" altLang="en-US" sz="2000" dirty="0">
              <a:solidFill>
                <a:srgbClr val="846755"/>
              </a:solidFill>
            </a:endParaRPr>
          </a:p>
        </p:txBody>
      </p:sp>
      <p:pic>
        <p:nvPicPr>
          <p:cNvPr id="13" name="Picture 2" descr="C:\Users\user\Desktop\Animatio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05100"/>
            <a:ext cx="5562600" cy="41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user\Desktop\Animation2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726028"/>
            <a:ext cx="5506402" cy="41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 14"/>
          <p:cNvSpPr/>
          <p:nvPr/>
        </p:nvSpPr>
        <p:spPr>
          <a:xfrm>
            <a:off x="8534400" y="4533900"/>
            <a:ext cx="1143000" cy="914400"/>
          </a:xfrm>
          <a:prstGeom prst="rightArrow">
            <a:avLst/>
          </a:prstGeom>
          <a:solidFill>
            <a:srgbClr val="FC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916954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7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013" y="7979285"/>
            <a:ext cx="916954" cy="88163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524000" y="7505700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846755"/>
                </a:solidFill>
              </a:rPr>
              <a:t>이슈 </a:t>
            </a:r>
            <a:r>
              <a:rPr lang="ko-KR" altLang="en-US" sz="2000" dirty="0">
                <a:solidFill>
                  <a:srgbClr val="846755"/>
                </a:solidFill>
              </a:rPr>
              <a:t> </a:t>
            </a:r>
            <a:r>
              <a:rPr lang="en-US" altLang="ko-KR" sz="2000" dirty="0">
                <a:solidFill>
                  <a:srgbClr val="846755"/>
                </a:solidFill>
              </a:rPr>
              <a:t>:  </a:t>
            </a:r>
            <a:r>
              <a:rPr lang="ko-KR" altLang="en-US" sz="2000" dirty="0">
                <a:solidFill>
                  <a:srgbClr val="846755"/>
                </a:solidFill>
              </a:rPr>
              <a:t>공유하기 링크복사 후 </a:t>
            </a:r>
            <a:r>
              <a:rPr lang="en-US" altLang="ko-KR" sz="2000" dirty="0">
                <a:solidFill>
                  <a:srgbClr val="846755"/>
                </a:solidFill>
              </a:rPr>
              <a:t>URL</a:t>
            </a:r>
            <a:r>
              <a:rPr lang="ko-KR" altLang="en-US" sz="2000" dirty="0">
                <a:solidFill>
                  <a:srgbClr val="846755"/>
                </a:solidFill>
              </a:rPr>
              <a:t>에 붙여놓고 이동 시</a:t>
            </a:r>
            <a:r>
              <a:rPr lang="en-US" altLang="ko-KR" sz="2000" dirty="0">
                <a:solidFill>
                  <a:srgbClr val="846755"/>
                </a:solidFill>
              </a:rPr>
              <a:t>,  </a:t>
            </a:r>
            <a:r>
              <a:rPr lang="ko-KR" altLang="en-US" sz="2000" dirty="0">
                <a:solidFill>
                  <a:srgbClr val="846755"/>
                </a:solidFill>
              </a:rPr>
              <a:t>결과페이지가 아닌 시작페이지를 보여줌 </a:t>
            </a:r>
            <a:endParaRPr lang="en-US" altLang="ko-KR" sz="2000" dirty="0">
              <a:solidFill>
                <a:srgbClr val="846755"/>
              </a:solidFill>
            </a:endParaRPr>
          </a:p>
          <a:p>
            <a:endParaRPr lang="en-US" altLang="ko-KR" sz="2000" dirty="0">
              <a:solidFill>
                <a:srgbClr val="846755"/>
              </a:solidFill>
            </a:endParaRPr>
          </a:p>
          <a:p>
            <a:r>
              <a:rPr lang="ko-KR" altLang="en-US" sz="2000" b="1" dirty="0">
                <a:solidFill>
                  <a:srgbClr val="846755"/>
                </a:solidFill>
              </a:rPr>
              <a:t>진단</a:t>
            </a:r>
            <a:r>
              <a:rPr lang="ko-KR" altLang="en-US" sz="2000" dirty="0">
                <a:solidFill>
                  <a:srgbClr val="846755"/>
                </a:solidFill>
              </a:rPr>
              <a:t>  </a:t>
            </a:r>
            <a:r>
              <a:rPr lang="en-US" altLang="ko-KR" sz="2000" dirty="0">
                <a:solidFill>
                  <a:srgbClr val="846755"/>
                </a:solidFill>
              </a:rPr>
              <a:t>:  html</a:t>
            </a:r>
            <a:r>
              <a:rPr lang="ko-KR" altLang="en-US" sz="2000" dirty="0">
                <a:solidFill>
                  <a:srgbClr val="846755"/>
                </a:solidFill>
              </a:rPr>
              <a:t>를 하나로 개발하여 결과페이지가 따로 나누어 지지 않음</a:t>
            </a:r>
            <a:endParaRPr lang="en-US" altLang="ko-KR" sz="2000" dirty="0">
              <a:solidFill>
                <a:srgbClr val="846755"/>
              </a:solidFill>
            </a:endParaRPr>
          </a:p>
          <a:p>
            <a:r>
              <a:rPr lang="ko-KR" altLang="en-US" sz="2000" dirty="0">
                <a:solidFill>
                  <a:srgbClr val="846755"/>
                </a:solidFill>
              </a:rPr>
              <a:t> </a:t>
            </a:r>
            <a:endParaRPr lang="en-US" altLang="ko-KR" sz="2000" dirty="0">
              <a:solidFill>
                <a:srgbClr val="846755"/>
              </a:solidFill>
            </a:endParaRPr>
          </a:p>
          <a:p>
            <a:r>
              <a:rPr lang="ko-KR" altLang="en-US" sz="2000" b="1" dirty="0">
                <a:solidFill>
                  <a:srgbClr val="846755"/>
                </a:solidFill>
              </a:rPr>
              <a:t>해결 </a:t>
            </a:r>
            <a:r>
              <a:rPr lang="ko-KR" altLang="en-US" sz="2000" dirty="0">
                <a:solidFill>
                  <a:srgbClr val="846755"/>
                </a:solidFill>
              </a:rPr>
              <a:t> </a:t>
            </a:r>
            <a:r>
              <a:rPr lang="en-US" altLang="ko-KR" sz="2000" dirty="0">
                <a:solidFill>
                  <a:srgbClr val="846755"/>
                </a:solidFill>
              </a:rPr>
              <a:t>:  react</a:t>
            </a:r>
            <a:r>
              <a:rPr lang="ko-KR" altLang="en-US" sz="2000" dirty="0">
                <a:solidFill>
                  <a:srgbClr val="846755"/>
                </a:solidFill>
              </a:rPr>
              <a:t>에서 </a:t>
            </a:r>
            <a:r>
              <a:rPr lang="en-US" altLang="ko-KR" sz="2000" dirty="0">
                <a:solidFill>
                  <a:srgbClr val="846755"/>
                </a:solidFill>
              </a:rPr>
              <a:t>router</a:t>
            </a:r>
            <a:r>
              <a:rPr lang="ko-KR" altLang="en-US" sz="2000" dirty="0">
                <a:solidFill>
                  <a:srgbClr val="846755"/>
                </a:solidFill>
              </a:rPr>
              <a:t>를 이용해 페이지를 나눔</a:t>
            </a:r>
            <a:endParaRPr lang="ko-KR" altLang="en-US" sz="2000" dirty="0">
              <a:solidFill>
                <a:srgbClr val="846755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8686800" y="4533900"/>
            <a:ext cx="1143000" cy="914400"/>
          </a:xfrm>
          <a:prstGeom prst="rightArrow">
            <a:avLst/>
          </a:prstGeom>
          <a:solidFill>
            <a:srgbClr val="FC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8420100"/>
            <a:ext cx="6174632" cy="158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C:\Users\user\Desktop\react_result_error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32" y="2727453"/>
            <a:ext cx="5504968" cy="415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user\Desktop\react_result_error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396" y="2642775"/>
            <a:ext cx="5596187" cy="42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916954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287055" y="3238500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846755"/>
                </a:solidFill>
              </a:rPr>
              <a:t>이슈 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</a:rPr>
              <a:t>:  </a:t>
            </a:r>
            <a:r>
              <a:rPr lang="en-US" altLang="ko-KR" sz="2000" dirty="0" err="1" smtClean="0">
                <a:solidFill>
                  <a:srgbClr val="846755"/>
                </a:solidFill>
              </a:rPr>
              <a:t>css</a:t>
            </a:r>
            <a:r>
              <a:rPr lang="en-US" altLang="ko-KR" sz="2000" dirty="0" smtClean="0">
                <a:solidFill>
                  <a:srgbClr val="846755"/>
                </a:solidFill>
              </a:rPr>
              <a:t> </a:t>
            </a:r>
            <a:r>
              <a:rPr lang="ko-KR" altLang="en-US" sz="2000" dirty="0" err="1" smtClean="0">
                <a:solidFill>
                  <a:srgbClr val="846755"/>
                </a:solidFill>
              </a:rPr>
              <a:t>선택자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</a:rPr>
              <a:t>hover</a:t>
            </a:r>
            <a:r>
              <a:rPr lang="ko-KR" altLang="en-US" sz="2000" dirty="0" smtClean="0">
                <a:solidFill>
                  <a:srgbClr val="846755"/>
                </a:solidFill>
              </a:rPr>
              <a:t>가 </a:t>
            </a:r>
            <a:r>
              <a:rPr lang="ko-KR" altLang="en-US" sz="2000" dirty="0" err="1" smtClean="0">
                <a:solidFill>
                  <a:srgbClr val="846755"/>
                </a:solidFill>
              </a:rPr>
              <a:t>모바일</a:t>
            </a:r>
            <a:r>
              <a:rPr lang="ko-KR" altLang="en-US" sz="2000" dirty="0" smtClean="0">
                <a:solidFill>
                  <a:srgbClr val="846755"/>
                </a:solidFill>
              </a:rPr>
              <a:t> 화면에서 두 번 클릭됨</a:t>
            </a:r>
            <a:endParaRPr lang="en-US" altLang="ko-KR" sz="2000" dirty="0" smtClean="0">
              <a:solidFill>
                <a:srgbClr val="846755"/>
              </a:solidFill>
            </a:endParaRPr>
          </a:p>
          <a:p>
            <a:endParaRPr lang="en-US" altLang="ko-KR" sz="2000" dirty="0">
              <a:solidFill>
                <a:srgbClr val="846755"/>
              </a:solidFill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</a:rPr>
              <a:t>진단</a:t>
            </a:r>
            <a:r>
              <a:rPr lang="ko-KR" altLang="en-US" sz="2000" dirty="0" smtClean="0">
                <a:solidFill>
                  <a:srgbClr val="846755"/>
                </a:solidFill>
              </a:rPr>
              <a:t>  </a:t>
            </a:r>
            <a:r>
              <a:rPr lang="en-US" altLang="ko-KR" sz="2000" dirty="0" smtClean="0">
                <a:solidFill>
                  <a:srgbClr val="846755"/>
                </a:solidFill>
              </a:rPr>
              <a:t>:  hover</a:t>
            </a:r>
            <a:r>
              <a:rPr lang="ko-KR" altLang="en-US" sz="2000" dirty="0" smtClean="0">
                <a:solidFill>
                  <a:srgbClr val="846755"/>
                </a:solidFill>
              </a:rPr>
              <a:t>가 </a:t>
            </a:r>
            <a:r>
              <a:rPr lang="ko-KR" altLang="en-US" sz="2000" dirty="0" err="1" smtClean="0">
                <a:solidFill>
                  <a:srgbClr val="846755"/>
                </a:solidFill>
              </a:rPr>
              <a:t>모바일에서</a:t>
            </a:r>
            <a:r>
              <a:rPr lang="ko-KR" altLang="en-US" sz="2000" dirty="0" smtClean="0">
                <a:solidFill>
                  <a:srgbClr val="846755"/>
                </a:solidFill>
              </a:rPr>
              <a:t> 지원되지 않음</a:t>
            </a:r>
            <a:endParaRPr lang="en-US" altLang="ko-KR" sz="2000" dirty="0" smtClean="0">
              <a:solidFill>
                <a:srgbClr val="846755"/>
              </a:solidFill>
            </a:endParaRPr>
          </a:p>
          <a:p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endParaRPr lang="en-US" altLang="ko-KR" sz="2000" dirty="0" smtClean="0">
              <a:solidFill>
                <a:srgbClr val="846755"/>
              </a:solidFill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</a:rPr>
              <a:t>해결 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</a:rPr>
              <a:t>:  </a:t>
            </a:r>
            <a:r>
              <a:rPr lang="en-US" altLang="ko-KR" sz="2000" dirty="0" smtClean="0">
                <a:solidFill>
                  <a:srgbClr val="846755"/>
                </a:solidFill>
              </a:rPr>
              <a:t>media </a:t>
            </a:r>
            <a:r>
              <a:rPr lang="ko-KR" altLang="en-US" sz="2000" dirty="0" smtClean="0">
                <a:solidFill>
                  <a:srgbClr val="846755"/>
                </a:solidFill>
              </a:rPr>
              <a:t>쿼리의 </a:t>
            </a:r>
            <a:r>
              <a:rPr lang="en-US" altLang="ko-KR" sz="2000" dirty="0" smtClean="0">
                <a:solidFill>
                  <a:srgbClr val="846755"/>
                </a:solidFill>
              </a:rPr>
              <a:t>hover, pointer</a:t>
            </a:r>
            <a:r>
              <a:rPr lang="ko-KR" altLang="en-US" sz="2000" dirty="0" smtClean="0">
                <a:solidFill>
                  <a:srgbClr val="846755"/>
                </a:solidFill>
              </a:rPr>
              <a:t>를 활용하여 </a:t>
            </a:r>
            <a:r>
              <a:rPr lang="ko-KR" altLang="en-US" sz="2000" dirty="0" err="1" smtClean="0">
                <a:solidFill>
                  <a:srgbClr val="846755"/>
                </a:solidFill>
              </a:rPr>
              <a:t>모바일에서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</a:rPr>
              <a:t>hover</a:t>
            </a:r>
            <a:r>
              <a:rPr lang="ko-KR" altLang="en-US" sz="2000" dirty="0" smtClean="0">
                <a:solidFill>
                  <a:srgbClr val="846755"/>
                </a:solidFill>
              </a:rPr>
              <a:t>가 실행되지 않도록 함</a:t>
            </a:r>
            <a:endParaRPr lang="ko-KR" altLang="en-US" sz="2000" dirty="0">
              <a:solidFill>
                <a:srgbClr val="846755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251" y="3595687"/>
            <a:ext cx="567413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288099" y="6482247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846755"/>
                </a:solidFill>
              </a:rPr>
              <a:t>이슈 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</a:rPr>
              <a:t>원격저장소의 이전 </a:t>
            </a:r>
            <a:r>
              <a:rPr lang="en-US" altLang="ko-KR" sz="2000" dirty="0" smtClean="0">
                <a:solidFill>
                  <a:srgbClr val="846755"/>
                </a:solidFill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</a:rPr>
              <a:t>을 정리하기 위해 </a:t>
            </a:r>
            <a:r>
              <a:rPr lang="en-US" altLang="ko-KR" sz="2000" dirty="0" smtClean="0">
                <a:solidFill>
                  <a:srgbClr val="846755"/>
                </a:solidFill>
              </a:rPr>
              <a:t>rebase </a:t>
            </a:r>
            <a:r>
              <a:rPr lang="ko-KR" altLang="en-US" sz="2000" dirty="0" smtClean="0">
                <a:solidFill>
                  <a:srgbClr val="846755"/>
                </a:solidFill>
              </a:rPr>
              <a:t>사용했으나 </a:t>
            </a:r>
            <a:r>
              <a:rPr lang="en-US" altLang="ko-KR" sz="2000" dirty="0" smtClean="0">
                <a:solidFill>
                  <a:srgbClr val="846755"/>
                </a:solidFill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</a:rPr>
              <a:t>이 정리되지 않고 새로 생겨버림</a:t>
            </a:r>
            <a:r>
              <a:rPr lang="en-US" altLang="ko-KR" sz="2000" dirty="0" smtClean="0">
                <a:solidFill>
                  <a:srgbClr val="846755"/>
                </a:solidFill>
              </a:rPr>
              <a:t>.</a:t>
            </a:r>
          </a:p>
          <a:p>
            <a:endParaRPr lang="en-US" altLang="ko-KR" sz="2000" dirty="0">
              <a:solidFill>
                <a:srgbClr val="846755"/>
              </a:solidFill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</a:rPr>
              <a:t>진단</a:t>
            </a:r>
            <a:r>
              <a:rPr lang="ko-KR" altLang="en-US" sz="2000" dirty="0" smtClean="0">
                <a:solidFill>
                  <a:srgbClr val="846755"/>
                </a:solidFill>
              </a:rPr>
              <a:t>  </a:t>
            </a:r>
            <a:r>
              <a:rPr lang="en-US" altLang="ko-KR" sz="2000" dirty="0" smtClean="0">
                <a:solidFill>
                  <a:srgbClr val="846755"/>
                </a:solidFill>
              </a:rPr>
              <a:t>:  rebase</a:t>
            </a:r>
            <a:r>
              <a:rPr lang="ko-KR" altLang="en-US" sz="2000" dirty="0" smtClean="0">
                <a:solidFill>
                  <a:srgbClr val="846755"/>
                </a:solidFill>
              </a:rPr>
              <a:t>에 대한 이해부족</a:t>
            </a:r>
            <a:endParaRPr lang="en-US" altLang="ko-KR" sz="2000" dirty="0" smtClean="0">
              <a:solidFill>
                <a:srgbClr val="846755"/>
              </a:solidFill>
            </a:endParaRPr>
          </a:p>
          <a:p>
            <a:endParaRPr lang="en-US" altLang="ko-KR" sz="2000" dirty="0" smtClean="0">
              <a:solidFill>
                <a:srgbClr val="846755"/>
              </a:solidFill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</a:rPr>
              <a:t>해결 </a:t>
            </a:r>
            <a:r>
              <a:rPr lang="ko-KR" altLang="en-US" sz="2000" dirty="0" smtClean="0">
                <a:solidFill>
                  <a:srgbClr val="846755"/>
                </a:solidFill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</a:rPr>
              <a:t>:  </a:t>
            </a:r>
            <a:r>
              <a:rPr lang="en-US" altLang="ko-KR" sz="2000" dirty="0" smtClean="0">
                <a:solidFill>
                  <a:srgbClr val="846755"/>
                </a:solidFill>
              </a:rPr>
              <a:t>reset –hard</a:t>
            </a:r>
            <a:r>
              <a:rPr lang="ko-KR" altLang="en-US" sz="2000" dirty="0" smtClean="0">
                <a:solidFill>
                  <a:srgbClr val="846755"/>
                </a:solidFill>
              </a:rPr>
              <a:t>로 오류로 새로 생긴 </a:t>
            </a:r>
            <a:r>
              <a:rPr lang="en-US" altLang="ko-KR" sz="2000" dirty="0" smtClean="0">
                <a:solidFill>
                  <a:srgbClr val="846755"/>
                </a:solidFill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</a:rPr>
              <a:t>들을 삭제</a:t>
            </a:r>
            <a:r>
              <a:rPr lang="en-US" altLang="ko-KR" sz="2000" dirty="0" smtClean="0">
                <a:solidFill>
                  <a:srgbClr val="846755"/>
                </a:solidFill>
              </a:rPr>
              <a:t>, rebase -</a:t>
            </a:r>
            <a:r>
              <a:rPr lang="en-US" altLang="ko-KR" sz="2000" dirty="0" err="1" smtClean="0">
                <a:solidFill>
                  <a:srgbClr val="846755"/>
                </a:solidFill>
              </a:rPr>
              <a:t>i</a:t>
            </a:r>
            <a:r>
              <a:rPr lang="en-US" altLang="ko-KR" sz="2000" dirty="0" smtClean="0">
                <a:solidFill>
                  <a:srgbClr val="846755"/>
                </a:solidFill>
              </a:rPr>
              <a:t> </a:t>
            </a:r>
            <a:r>
              <a:rPr lang="en-US" altLang="ko-KR" sz="2000" dirty="0" err="1" smtClean="0">
                <a:solidFill>
                  <a:srgbClr val="846755"/>
                </a:solidFill>
              </a:rPr>
              <a:t>HEAD~n</a:t>
            </a:r>
            <a:r>
              <a:rPr lang="en-US" altLang="ko-KR" sz="2000" dirty="0" smtClean="0">
                <a:solidFill>
                  <a:srgbClr val="846755"/>
                </a:solidFill>
              </a:rPr>
              <a:t>, squash</a:t>
            </a:r>
            <a:r>
              <a:rPr lang="ko-KR" altLang="en-US" sz="2000" dirty="0" smtClean="0">
                <a:solidFill>
                  <a:srgbClr val="846755"/>
                </a:solidFill>
              </a:rPr>
              <a:t>를</a:t>
            </a:r>
            <a:r>
              <a:rPr lang="en-US" altLang="ko-KR" sz="2000" dirty="0">
                <a:solidFill>
                  <a:srgbClr val="846755"/>
                </a:solidFill>
              </a:rPr>
              <a:t> </a:t>
            </a:r>
            <a:r>
              <a:rPr lang="ko-KR" altLang="en-US" sz="2000" dirty="0" smtClean="0">
                <a:solidFill>
                  <a:srgbClr val="846755"/>
                </a:solidFill>
              </a:rPr>
              <a:t>이용해 예전 </a:t>
            </a:r>
            <a:r>
              <a:rPr lang="en-US" altLang="ko-KR" sz="2000" dirty="0" smtClean="0">
                <a:solidFill>
                  <a:srgbClr val="846755"/>
                </a:solidFill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</a:rPr>
              <a:t>들을 합치고</a:t>
            </a:r>
            <a:r>
              <a:rPr lang="en-US" altLang="ko-KR" sz="2000" dirty="0" smtClean="0">
                <a:solidFill>
                  <a:srgbClr val="846755"/>
                </a:solidFill>
              </a:rPr>
              <a:t>, </a:t>
            </a:r>
            <a:endParaRPr lang="en-US" altLang="ko-KR" sz="2000" dirty="0">
              <a:solidFill>
                <a:srgbClr val="846755"/>
              </a:solidFill>
            </a:endParaRPr>
          </a:p>
          <a:p>
            <a:r>
              <a:rPr lang="en-US" altLang="ko-KR" sz="2000" dirty="0" smtClean="0">
                <a:solidFill>
                  <a:srgbClr val="846755"/>
                </a:solidFill>
              </a:rPr>
              <a:t>              push -f </a:t>
            </a:r>
            <a:r>
              <a:rPr lang="ko-KR" altLang="en-US" sz="2000" dirty="0" smtClean="0">
                <a:solidFill>
                  <a:srgbClr val="846755"/>
                </a:solidFill>
              </a:rPr>
              <a:t>을 이용  원격 저장소 </a:t>
            </a:r>
            <a:r>
              <a:rPr lang="en-US" altLang="ko-KR" sz="2000" dirty="0" smtClean="0">
                <a:solidFill>
                  <a:srgbClr val="846755"/>
                </a:solidFill>
              </a:rPr>
              <a:t>commit</a:t>
            </a:r>
            <a:r>
              <a:rPr lang="ko-KR" altLang="en-US" sz="2000" dirty="0">
                <a:solidFill>
                  <a:srgbClr val="846755"/>
                </a:solidFill>
              </a:rPr>
              <a:t>을</a:t>
            </a:r>
            <a:r>
              <a:rPr lang="en-US" altLang="ko-KR" sz="2000" dirty="0" smtClean="0">
                <a:solidFill>
                  <a:srgbClr val="846755"/>
                </a:solidFill>
              </a:rPr>
              <a:t> </a:t>
            </a:r>
            <a:r>
              <a:rPr lang="ko-KR" altLang="en-US" sz="2000" dirty="0" smtClean="0">
                <a:solidFill>
                  <a:srgbClr val="846755"/>
                </a:solidFill>
              </a:rPr>
              <a:t>정리</a:t>
            </a:r>
            <a:endParaRPr lang="ko-KR" altLang="en-US" sz="2000" dirty="0">
              <a:solidFill>
                <a:srgbClr val="846755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534" y="5917560"/>
            <a:ext cx="3200569" cy="348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726478" cy="872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14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621663" y="4762501"/>
            <a:ext cx="14536337" cy="83819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2400" b="1" dirty="0" err="1" smtClean="0">
                <a:solidFill>
                  <a:srgbClr val="846755"/>
                </a:solidFill>
              </a:rPr>
              <a:t>파이어폭스</a:t>
            </a:r>
            <a:r>
              <a:rPr lang="ko-KR" altLang="en-US" sz="2400" b="1" dirty="0" smtClean="0">
                <a:solidFill>
                  <a:srgbClr val="846755"/>
                </a:solidFill>
              </a:rPr>
              <a:t> 브라우저에서 </a:t>
            </a:r>
            <a:r>
              <a:rPr lang="ko-KR" altLang="en-US" sz="2400" b="1" dirty="0" err="1" smtClean="0">
                <a:solidFill>
                  <a:srgbClr val="846755"/>
                </a:solidFill>
              </a:rPr>
              <a:t>렌더링</a:t>
            </a:r>
            <a:r>
              <a:rPr lang="ko-KR" altLang="en-US" sz="2400" b="1" dirty="0" smtClean="0">
                <a:solidFill>
                  <a:srgbClr val="846755"/>
                </a:solidFill>
              </a:rPr>
              <a:t> 방식이 달라 폰트</a:t>
            </a:r>
            <a:r>
              <a:rPr lang="en-US" altLang="ko-KR" sz="2400" b="1" dirty="0" smtClean="0">
                <a:solidFill>
                  <a:srgbClr val="846755"/>
                </a:solidFill>
              </a:rPr>
              <a:t>(</a:t>
            </a:r>
            <a:r>
              <a:rPr lang="ko-KR" altLang="en-US" sz="2400" b="1" dirty="0" err="1">
                <a:solidFill>
                  <a:srgbClr val="846755"/>
                </a:solidFill>
              </a:rPr>
              <a:t>애플산돌고딕</a:t>
            </a:r>
            <a:r>
              <a:rPr lang="en-US" altLang="ko-KR" sz="2400" b="1" dirty="0" smtClean="0">
                <a:solidFill>
                  <a:srgbClr val="846755"/>
                </a:solidFill>
              </a:rPr>
              <a:t>)</a:t>
            </a:r>
            <a:r>
              <a:rPr lang="ko-KR" altLang="en-US" sz="2400" b="1" dirty="0" smtClean="0">
                <a:solidFill>
                  <a:srgbClr val="846755"/>
                </a:solidFill>
              </a:rPr>
              <a:t>가 깨져 보임 </a:t>
            </a:r>
            <a:endParaRPr lang="en-US" altLang="ko-KR" sz="2400" b="1" dirty="0">
              <a:solidFill>
                <a:srgbClr val="846755"/>
              </a:solidFill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49191"/>
            <a:ext cx="7316247" cy="207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449191"/>
            <a:ext cx="7594041" cy="206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1645671" y="8635268"/>
            <a:ext cx="14700638" cy="12192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846755"/>
                </a:solidFill>
              </a:rPr>
              <a:t>카카오맵으로</a:t>
            </a:r>
            <a:r>
              <a:rPr lang="ko-KR" altLang="en-US" sz="2400" b="1" dirty="0" smtClean="0">
                <a:solidFill>
                  <a:srgbClr val="846755"/>
                </a:solidFill>
              </a:rPr>
              <a:t> </a:t>
            </a:r>
            <a:r>
              <a:rPr lang="ko-KR" altLang="en-US" sz="2400" b="1" dirty="0">
                <a:solidFill>
                  <a:srgbClr val="846755"/>
                </a:solidFill>
              </a:rPr>
              <a:t>현재 위치 받아오는 기능이 실시간으로는 지원되지 </a:t>
            </a:r>
            <a:r>
              <a:rPr lang="ko-KR" altLang="en-US" sz="2400" b="1" dirty="0" smtClean="0">
                <a:solidFill>
                  <a:srgbClr val="846755"/>
                </a:solidFill>
              </a:rPr>
              <a:t>않음</a:t>
            </a:r>
            <a:endParaRPr lang="ko-KR" altLang="en-US" sz="2400" b="1" dirty="0">
              <a:solidFill>
                <a:srgbClr val="846755"/>
              </a:solidFill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00" y="6210300"/>
            <a:ext cx="7290010" cy="201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726478" cy="872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5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057400" y="6356409"/>
            <a:ext cx="12581829" cy="242581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dirty="0">
              <a:solidFill>
                <a:srgbClr val="846755"/>
              </a:solidFill>
            </a:endParaRPr>
          </a:p>
          <a:p>
            <a:r>
              <a:rPr lang="ko-KR" altLang="en-US" b="1" dirty="0">
                <a:solidFill>
                  <a:srgbClr val="846755"/>
                </a:solidFill>
              </a:rPr>
              <a:t>이슈 </a:t>
            </a:r>
            <a:r>
              <a:rPr lang="ko-KR" altLang="en-US" dirty="0">
                <a:solidFill>
                  <a:srgbClr val="846755"/>
                </a:solidFill>
              </a:rPr>
              <a:t> </a:t>
            </a:r>
            <a:r>
              <a:rPr lang="en-US" altLang="ko-KR" dirty="0">
                <a:solidFill>
                  <a:srgbClr val="846755"/>
                </a:solidFill>
              </a:rPr>
              <a:t>:  </a:t>
            </a:r>
            <a:r>
              <a:rPr lang="ko-KR" altLang="en-US" dirty="0">
                <a:solidFill>
                  <a:srgbClr val="846755"/>
                </a:solidFill>
              </a:rPr>
              <a:t>버튼에 글자 </a:t>
            </a:r>
            <a:r>
              <a:rPr lang="ko-KR" altLang="en-US" dirty="0" err="1" smtClean="0">
                <a:solidFill>
                  <a:srgbClr val="846755"/>
                </a:solidFill>
              </a:rPr>
              <a:t>입력시</a:t>
            </a:r>
            <a:r>
              <a:rPr lang="ko-KR" altLang="en-US" dirty="0" smtClean="0">
                <a:solidFill>
                  <a:srgbClr val="846755"/>
                </a:solidFill>
              </a:rPr>
              <a:t> </a:t>
            </a:r>
            <a:r>
              <a:rPr lang="ko-KR" altLang="en-US" dirty="0">
                <a:solidFill>
                  <a:srgbClr val="846755"/>
                </a:solidFill>
              </a:rPr>
              <a:t>상</a:t>
            </a:r>
            <a:r>
              <a:rPr lang="en-US" altLang="ko-KR" dirty="0">
                <a:solidFill>
                  <a:srgbClr val="846755"/>
                </a:solidFill>
              </a:rPr>
              <a:t>, </a:t>
            </a:r>
            <a:r>
              <a:rPr lang="ko-KR" altLang="en-US" dirty="0">
                <a:solidFill>
                  <a:srgbClr val="846755"/>
                </a:solidFill>
              </a:rPr>
              <a:t>하단 </a:t>
            </a:r>
            <a:r>
              <a:rPr lang="ko-KR" altLang="en-US" dirty="0" smtClean="0">
                <a:solidFill>
                  <a:srgbClr val="846755"/>
                </a:solidFill>
              </a:rPr>
              <a:t>여백간격이 </a:t>
            </a:r>
            <a:r>
              <a:rPr lang="ko-KR" altLang="en-US" dirty="0">
                <a:solidFill>
                  <a:srgbClr val="846755"/>
                </a:solidFill>
              </a:rPr>
              <a:t>균일하지 </a:t>
            </a:r>
            <a:r>
              <a:rPr lang="ko-KR" altLang="en-US" dirty="0" smtClean="0">
                <a:solidFill>
                  <a:srgbClr val="846755"/>
                </a:solidFill>
              </a:rPr>
              <a:t>못함</a:t>
            </a:r>
            <a:endParaRPr lang="ko-KR" altLang="en-US" dirty="0">
              <a:solidFill>
                <a:srgbClr val="846755"/>
              </a:solidFill>
            </a:endParaRPr>
          </a:p>
          <a:p>
            <a:endParaRPr lang="en-US" altLang="ko-KR" dirty="0">
              <a:solidFill>
                <a:srgbClr val="846755"/>
              </a:solidFill>
            </a:endParaRPr>
          </a:p>
          <a:p>
            <a:r>
              <a:rPr lang="ko-KR" altLang="en-US" b="1" dirty="0">
                <a:solidFill>
                  <a:srgbClr val="846755"/>
                </a:solidFill>
              </a:rPr>
              <a:t>진단</a:t>
            </a:r>
            <a:r>
              <a:rPr lang="ko-KR" altLang="en-US" dirty="0">
                <a:solidFill>
                  <a:srgbClr val="846755"/>
                </a:solidFill>
              </a:rPr>
              <a:t>  </a:t>
            </a:r>
            <a:r>
              <a:rPr lang="en-US" altLang="ko-KR" dirty="0" smtClean="0">
                <a:solidFill>
                  <a:srgbClr val="846755"/>
                </a:solidFill>
              </a:rPr>
              <a:t>:  </a:t>
            </a:r>
            <a:r>
              <a:rPr lang="ko-KR" altLang="en-US" dirty="0">
                <a:solidFill>
                  <a:srgbClr val="846755"/>
                </a:solidFill>
              </a:rPr>
              <a:t>폰트 </a:t>
            </a:r>
            <a:r>
              <a:rPr lang="ko-KR" altLang="en-US" dirty="0" smtClean="0">
                <a:solidFill>
                  <a:srgbClr val="846755"/>
                </a:solidFill>
              </a:rPr>
              <a:t>자체적으로 </a:t>
            </a:r>
            <a:r>
              <a:rPr lang="ko-KR" altLang="en-US" dirty="0">
                <a:solidFill>
                  <a:srgbClr val="846755"/>
                </a:solidFill>
              </a:rPr>
              <a:t>상</a:t>
            </a:r>
            <a:r>
              <a:rPr lang="en-US" altLang="ko-KR" dirty="0">
                <a:solidFill>
                  <a:srgbClr val="846755"/>
                </a:solidFill>
              </a:rPr>
              <a:t>, </a:t>
            </a:r>
            <a:r>
              <a:rPr lang="ko-KR" altLang="en-US" dirty="0">
                <a:solidFill>
                  <a:srgbClr val="846755"/>
                </a:solidFill>
              </a:rPr>
              <a:t>하단</a:t>
            </a:r>
            <a:r>
              <a:rPr lang="ko-KR" altLang="en-US" dirty="0" smtClean="0">
                <a:solidFill>
                  <a:srgbClr val="846755"/>
                </a:solidFill>
              </a:rPr>
              <a:t> 여백을 가짐</a:t>
            </a:r>
            <a:endParaRPr lang="en-US" altLang="ko-KR" dirty="0" smtClean="0">
              <a:solidFill>
                <a:srgbClr val="846755"/>
              </a:solidFill>
            </a:endParaRPr>
          </a:p>
          <a:p>
            <a:r>
              <a:rPr lang="ko-KR" altLang="en-US" dirty="0" smtClean="0">
                <a:solidFill>
                  <a:srgbClr val="846755"/>
                </a:solidFill>
              </a:rPr>
              <a:t> </a:t>
            </a:r>
            <a:endParaRPr lang="en-US" altLang="ko-KR" dirty="0">
              <a:solidFill>
                <a:srgbClr val="846755"/>
              </a:solidFill>
            </a:endParaRPr>
          </a:p>
          <a:p>
            <a:r>
              <a:rPr lang="ko-KR" altLang="en-US" b="1" dirty="0">
                <a:solidFill>
                  <a:srgbClr val="846755"/>
                </a:solidFill>
              </a:rPr>
              <a:t>해결 </a:t>
            </a:r>
            <a:r>
              <a:rPr lang="ko-KR" altLang="en-US" dirty="0">
                <a:solidFill>
                  <a:srgbClr val="846755"/>
                </a:solidFill>
              </a:rPr>
              <a:t> </a:t>
            </a:r>
            <a:r>
              <a:rPr lang="en-US" altLang="ko-KR" dirty="0">
                <a:solidFill>
                  <a:srgbClr val="846755"/>
                </a:solidFill>
              </a:rPr>
              <a:t>: </a:t>
            </a:r>
            <a:r>
              <a:rPr lang="en-US" altLang="ko-KR" dirty="0" smtClean="0">
                <a:solidFill>
                  <a:srgbClr val="846755"/>
                </a:solidFill>
              </a:rPr>
              <a:t> </a:t>
            </a:r>
            <a:r>
              <a:rPr lang="ko-KR" altLang="en-US" dirty="0" smtClean="0">
                <a:solidFill>
                  <a:srgbClr val="846755"/>
                </a:solidFill>
              </a:rPr>
              <a:t>버튼 상</a:t>
            </a:r>
            <a:r>
              <a:rPr lang="en-US" altLang="ko-KR" dirty="0" smtClean="0">
                <a:solidFill>
                  <a:srgbClr val="846755"/>
                </a:solidFill>
              </a:rPr>
              <a:t>, </a:t>
            </a:r>
            <a:r>
              <a:rPr lang="ko-KR" altLang="en-US" dirty="0" smtClean="0">
                <a:solidFill>
                  <a:srgbClr val="846755"/>
                </a:solidFill>
              </a:rPr>
              <a:t>하단 </a:t>
            </a:r>
            <a:r>
              <a:rPr lang="ko-KR" altLang="en-US" dirty="0" err="1">
                <a:solidFill>
                  <a:srgbClr val="846755"/>
                </a:solidFill>
              </a:rPr>
              <a:t>패딩을</a:t>
            </a:r>
            <a:r>
              <a:rPr lang="ko-KR" altLang="en-US" dirty="0">
                <a:solidFill>
                  <a:srgbClr val="846755"/>
                </a:solidFill>
              </a:rPr>
              <a:t> 다르게 </a:t>
            </a:r>
            <a:r>
              <a:rPr lang="ko-KR" altLang="en-US" dirty="0" smtClean="0">
                <a:solidFill>
                  <a:srgbClr val="846755"/>
                </a:solidFill>
              </a:rPr>
              <a:t>함</a:t>
            </a:r>
            <a:endParaRPr lang="en-US" altLang="ko-KR" dirty="0" smtClean="0">
              <a:solidFill>
                <a:srgbClr val="846755"/>
              </a:solidFill>
            </a:endParaRPr>
          </a:p>
          <a:p>
            <a:endParaRPr lang="en-US" altLang="ko-KR" dirty="0">
              <a:solidFill>
                <a:srgbClr val="846755"/>
              </a:solidFill>
            </a:endParaRPr>
          </a:p>
          <a:p>
            <a:pPr marL="0" lvl="2"/>
            <a:r>
              <a:rPr lang="ko-KR" altLang="en-US" b="1" dirty="0" smtClean="0">
                <a:solidFill>
                  <a:srgbClr val="846755"/>
                </a:solidFill>
              </a:rPr>
              <a:t>문제  </a:t>
            </a:r>
            <a:r>
              <a:rPr lang="en-US" altLang="ko-KR" b="1" dirty="0" smtClean="0">
                <a:solidFill>
                  <a:srgbClr val="846755"/>
                </a:solidFill>
              </a:rPr>
              <a:t>:  </a:t>
            </a:r>
            <a:r>
              <a:rPr lang="ko-KR" altLang="en-US" dirty="0">
                <a:solidFill>
                  <a:srgbClr val="846755"/>
                </a:solidFill>
              </a:rPr>
              <a:t>크롬 </a:t>
            </a:r>
            <a:r>
              <a:rPr lang="ko-KR" altLang="en-US" dirty="0" smtClean="0">
                <a:solidFill>
                  <a:srgbClr val="846755"/>
                </a:solidFill>
              </a:rPr>
              <a:t>데스크톱 브라우저에선 해결되었으나 다른 </a:t>
            </a:r>
            <a:r>
              <a:rPr lang="ko-KR" altLang="en-US" dirty="0">
                <a:solidFill>
                  <a:srgbClr val="846755"/>
                </a:solidFill>
              </a:rPr>
              <a:t>브라우저나 </a:t>
            </a:r>
            <a:r>
              <a:rPr lang="ko-KR" altLang="en-US" dirty="0" err="1" smtClean="0">
                <a:solidFill>
                  <a:srgbClr val="846755"/>
                </a:solidFill>
              </a:rPr>
              <a:t>모바일에선</a:t>
            </a:r>
            <a:r>
              <a:rPr lang="ko-KR" altLang="en-US" dirty="0" smtClean="0">
                <a:solidFill>
                  <a:srgbClr val="846755"/>
                </a:solidFill>
              </a:rPr>
              <a:t> 해결되지 않음</a:t>
            </a:r>
            <a:endParaRPr lang="en-US" altLang="ko-KR" dirty="0">
              <a:solidFill>
                <a:srgbClr val="846755"/>
              </a:solidFill>
            </a:endParaRPr>
          </a:p>
          <a:p>
            <a:endParaRPr lang="ko-KR" altLang="en-US" b="1" dirty="0">
              <a:solidFill>
                <a:srgbClr val="846755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11" y="3200400"/>
            <a:ext cx="3733800" cy="234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8710385" y="3543300"/>
            <a:ext cx="0" cy="4191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8710385" y="4519286"/>
            <a:ext cx="0" cy="433714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>
            <a:off x="8710385" y="3752850"/>
            <a:ext cx="2567215" cy="419100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8710385" y="4171949"/>
            <a:ext cx="2567215" cy="564195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 flipH="1">
                <a:off x="10896600" y="2712788"/>
                <a:ext cx="2438400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3800" b="1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/>
                        </a:rPr>
                        <m:t>≠</m:t>
                      </m:r>
                    </m:oMath>
                  </m:oMathPara>
                </a14:m>
                <a:endParaRPr lang="ko-KR" altLang="en-US" sz="13800" b="1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ko-KR" altLang="en-US" sz="4000" b="1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간</a:t>
                </a:r>
                <a:r>
                  <a:rPr lang="ko-KR" altLang="en-US" sz="4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격</a:t>
                </a:r>
                <a:r>
                  <a:rPr lang="ko-KR" altLang="en-US" sz="4000" b="1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다름</a:t>
                </a:r>
                <a:endParaRPr lang="ko-KR" altLang="en-US" sz="40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96600" y="2712788"/>
                <a:ext cx="2438400" cy="2831544"/>
              </a:xfrm>
              <a:prstGeom prst="rect">
                <a:avLst/>
              </a:prstGeom>
              <a:blipFill rotWithShape="1">
                <a:blip r:embed="rId7"/>
                <a:stretch>
                  <a:fillRect l="-9000" r="-3250" b="-6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897906" cy="872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sp>
        <p:nvSpPr>
          <p:cNvPr id="8" name="모서리가 둥근 직사각형 7"/>
          <p:cNvSpPr/>
          <p:nvPr/>
        </p:nvSpPr>
        <p:spPr>
          <a:xfrm>
            <a:off x="1746985" y="2687682"/>
            <a:ext cx="6320590" cy="69342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Arial" charset="0"/>
              <a:buChar char="•"/>
            </a:pPr>
            <a:endParaRPr lang="en-US" altLang="ko-KR" sz="2400" dirty="0" smtClean="0">
              <a:solidFill>
                <a:srgbClr val="846755"/>
              </a:solidFill>
            </a:endParaRPr>
          </a:p>
          <a:p>
            <a:pPr fontAlgn="base"/>
            <a:r>
              <a:rPr lang="ko-KR" altLang="en-US" sz="2400" dirty="0" smtClean="0">
                <a:solidFill>
                  <a:srgbClr val="846755"/>
                </a:solidFill>
              </a:rPr>
              <a:t>지도에서 거점 </a:t>
            </a:r>
            <a:r>
              <a:rPr lang="ko-KR" altLang="en-US" sz="2400" dirty="0" err="1">
                <a:solidFill>
                  <a:srgbClr val="846755"/>
                </a:solidFill>
              </a:rPr>
              <a:t>클릭시</a:t>
            </a:r>
            <a:r>
              <a:rPr lang="ko-KR" altLang="en-US" sz="2400" dirty="0">
                <a:solidFill>
                  <a:srgbClr val="846755"/>
                </a:solidFill>
              </a:rPr>
              <a:t> 카카오지도로 </a:t>
            </a:r>
            <a:r>
              <a:rPr lang="ko-KR" altLang="en-US" sz="2400" dirty="0" smtClean="0">
                <a:solidFill>
                  <a:srgbClr val="846755"/>
                </a:solidFill>
              </a:rPr>
              <a:t>이동</a:t>
            </a:r>
            <a:endParaRPr lang="en-US" altLang="ko-KR" sz="2400" dirty="0" smtClean="0">
              <a:solidFill>
                <a:srgbClr val="846755"/>
              </a:solidFill>
            </a:endParaRPr>
          </a:p>
          <a:p>
            <a:pPr fontAlgn="base"/>
            <a:endParaRPr lang="ko-KR" altLang="en-US" sz="2400" dirty="0">
              <a:solidFill>
                <a:srgbClr val="846755"/>
              </a:solidFill>
            </a:endParaRPr>
          </a:p>
          <a:p>
            <a:pPr fontAlgn="base"/>
            <a:r>
              <a:rPr lang="ko-KR" altLang="en-US" sz="2400" dirty="0">
                <a:solidFill>
                  <a:srgbClr val="846755"/>
                </a:solidFill>
              </a:rPr>
              <a:t>결과페이지에 </a:t>
            </a:r>
            <a:r>
              <a:rPr lang="ko-KR" altLang="en-US" sz="2400" dirty="0" smtClean="0">
                <a:solidFill>
                  <a:srgbClr val="846755"/>
                </a:solidFill>
              </a:rPr>
              <a:t>결과코스 실제 </a:t>
            </a:r>
            <a:r>
              <a:rPr lang="ko-KR" altLang="en-US" sz="2400" dirty="0">
                <a:solidFill>
                  <a:srgbClr val="846755"/>
                </a:solidFill>
              </a:rPr>
              <a:t>사진 </a:t>
            </a:r>
            <a:r>
              <a:rPr lang="ko-KR" altLang="en-US" sz="2400" dirty="0" smtClean="0">
                <a:solidFill>
                  <a:srgbClr val="846755"/>
                </a:solidFill>
              </a:rPr>
              <a:t>추가</a:t>
            </a:r>
            <a:endParaRPr lang="en-US" altLang="ko-KR" sz="2400" dirty="0" smtClean="0">
              <a:solidFill>
                <a:srgbClr val="846755"/>
              </a:solidFill>
            </a:endParaRPr>
          </a:p>
          <a:p>
            <a:pPr fontAlgn="base"/>
            <a:endParaRPr lang="ko-KR" altLang="en-US" sz="2400" dirty="0">
              <a:solidFill>
                <a:srgbClr val="846755"/>
              </a:solidFill>
            </a:endParaRPr>
          </a:p>
          <a:p>
            <a:pPr fontAlgn="base"/>
            <a:r>
              <a:rPr lang="ko-KR" altLang="en-US" sz="2400" dirty="0">
                <a:solidFill>
                  <a:srgbClr val="846755"/>
                </a:solidFill>
              </a:rPr>
              <a:t>실시간 </a:t>
            </a:r>
            <a:r>
              <a:rPr lang="ko-KR" altLang="en-US" sz="2400" dirty="0" smtClean="0">
                <a:solidFill>
                  <a:srgbClr val="846755"/>
                </a:solidFill>
              </a:rPr>
              <a:t>현 위치 추적 </a:t>
            </a:r>
            <a:r>
              <a:rPr lang="ko-KR" altLang="en-US" sz="2400" dirty="0" err="1" smtClean="0">
                <a:solidFill>
                  <a:srgbClr val="846755"/>
                </a:solidFill>
              </a:rPr>
              <a:t>로직</a:t>
            </a:r>
            <a:r>
              <a:rPr lang="ko-KR" altLang="en-US" sz="2400" dirty="0" smtClean="0">
                <a:solidFill>
                  <a:srgbClr val="846755"/>
                </a:solidFill>
              </a:rPr>
              <a:t> 추가</a:t>
            </a:r>
            <a:endParaRPr lang="en-US" altLang="ko-KR" sz="2400" dirty="0" smtClean="0">
              <a:solidFill>
                <a:srgbClr val="846755"/>
              </a:solidFill>
            </a:endParaRPr>
          </a:p>
          <a:p>
            <a:pPr fontAlgn="base"/>
            <a:endParaRPr lang="ko-KR" altLang="en-US" sz="2400" dirty="0">
              <a:solidFill>
                <a:srgbClr val="846755"/>
              </a:solidFill>
            </a:endParaRPr>
          </a:p>
          <a:p>
            <a:pPr fontAlgn="base"/>
            <a:r>
              <a:rPr lang="ko-KR" altLang="en-US" sz="2400" dirty="0" smtClean="0">
                <a:solidFill>
                  <a:srgbClr val="846755"/>
                </a:solidFill>
              </a:rPr>
              <a:t>다른 </a:t>
            </a:r>
            <a:r>
              <a:rPr lang="en-US" altLang="ko-KR" sz="2400" dirty="0">
                <a:solidFill>
                  <a:srgbClr val="846755"/>
                </a:solidFill>
              </a:rPr>
              <a:t>SNS </a:t>
            </a:r>
            <a:r>
              <a:rPr lang="ko-KR" altLang="en-US" sz="2400" dirty="0" smtClean="0">
                <a:solidFill>
                  <a:srgbClr val="846755"/>
                </a:solidFill>
              </a:rPr>
              <a:t>공유하기 추가</a:t>
            </a:r>
          </a:p>
          <a:p>
            <a:pPr fontAlgn="base"/>
            <a:endParaRPr lang="ko-KR" altLang="en-US" sz="2400" dirty="0">
              <a:solidFill>
                <a:srgbClr val="846755"/>
              </a:solidFill>
            </a:endParaRPr>
          </a:p>
          <a:p>
            <a:pPr fontAlgn="base"/>
            <a:r>
              <a:rPr lang="ko-KR" altLang="en-US" sz="2400" dirty="0" smtClean="0">
                <a:solidFill>
                  <a:srgbClr val="846755"/>
                </a:solidFill>
              </a:rPr>
              <a:t>샤워장</a:t>
            </a:r>
            <a:r>
              <a:rPr lang="en-US" altLang="ko-KR" sz="2400" dirty="0" smtClean="0">
                <a:solidFill>
                  <a:srgbClr val="846755"/>
                </a:solidFill>
              </a:rPr>
              <a:t>, </a:t>
            </a:r>
            <a:r>
              <a:rPr lang="ko-KR" altLang="en-US" sz="2400" dirty="0" smtClean="0">
                <a:solidFill>
                  <a:srgbClr val="846755"/>
                </a:solidFill>
              </a:rPr>
              <a:t>화장실 등 편의시설  정보 추가</a:t>
            </a:r>
          </a:p>
          <a:p>
            <a:endParaRPr lang="en-US" altLang="ko-KR" dirty="0">
              <a:solidFill>
                <a:srgbClr val="846755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784080" y="2687682"/>
            <a:ext cx="6320590" cy="69342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846755"/>
                </a:solidFill>
              </a:rPr>
              <a:t>브라우저 동작</a:t>
            </a:r>
            <a:endParaRPr lang="en-US" altLang="ko-KR" sz="2400" dirty="0" smtClean="0">
              <a:solidFill>
                <a:srgbClr val="846755"/>
              </a:solidFill>
            </a:endParaRPr>
          </a:p>
          <a:p>
            <a:endParaRPr lang="en-US" altLang="ko-KR" sz="2400" dirty="0">
              <a:solidFill>
                <a:srgbClr val="846755"/>
              </a:solidFill>
            </a:endParaRPr>
          </a:p>
          <a:p>
            <a:r>
              <a:rPr lang="ko-KR" altLang="en-US" sz="2400" dirty="0" err="1">
                <a:solidFill>
                  <a:srgbClr val="846755"/>
                </a:solidFill>
              </a:rPr>
              <a:t>렌더링</a:t>
            </a:r>
            <a:r>
              <a:rPr lang="ko-KR" altLang="en-US" sz="2400" dirty="0">
                <a:solidFill>
                  <a:srgbClr val="846755"/>
                </a:solidFill>
              </a:rPr>
              <a:t> 최적화</a:t>
            </a:r>
            <a:r>
              <a:rPr lang="en-US" altLang="ko-KR" sz="2400" dirty="0">
                <a:solidFill>
                  <a:srgbClr val="846755"/>
                </a:solidFill>
              </a:rPr>
              <a:t>, </a:t>
            </a:r>
            <a:r>
              <a:rPr lang="ko-KR" altLang="en-US" sz="2400" dirty="0">
                <a:solidFill>
                  <a:srgbClr val="846755"/>
                </a:solidFill>
              </a:rPr>
              <a:t>브라우저 </a:t>
            </a:r>
            <a:r>
              <a:rPr lang="ko-KR" altLang="en-US" sz="2400" dirty="0" smtClean="0">
                <a:solidFill>
                  <a:srgbClr val="846755"/>
                </a:solidFill>
              </a:rPr>
              <a:t>호환성</a:t>
            </a:r>
            <a:endParaRPr lang="en-US" altLang="ko-KR" sz="2400" dirty="0" smtClean="0">
              <a:solidFill>
                <a:srgbClr val="846755"/>
              </a:solidFill>
            </a:endParaRPr>
          </a:p>
          <a:p>
            <a:endParaRPr lang="en-US" altLang="ko-KR" sz="2400" dirty="0">
              <a:solidFill>
                <a:srgbClr val="846755"/>
              </a:solidFill>
            </a:endParaRPr>
          </a:p>
          <a:p>
            <a:r>
              <a:rPr lang="en-US" altLang="ko-KR" sz="2400" dirty="0" smtClean="0">
                <a:solidFill>
                  <a:srgbClr val="846755"/>
                </a:solidFill>
              </a:rPr>
              <a:t>DOM</a:t>
            </a:r>
            <a:r>
              <a:rPr lang="ko-KR" altLang="en-US" sz="2400" dirty="0" smtClean="0">
                <a:solidFill>
                  <a:srgbClr val="846755"/>
                </a:solidFill>
              </a:rPr>
              <a:t>조작</a:t>
            </a:r>
            <a:endParaRPr lang="en-US" altLang="ko-KR" sz="2400" dirty="0" smtClean="0">
              <a:solidFill>
                <a:srgbClr val="846755"/>
              </a:solidFill>
            </a:endParaRPr>
          </a:p>
          <a:p>
            <a:endParaRPr lang="en-US" altLang="ko-KR" sz="2400" dirty="0" smtClean="0">
              <a:solidFill>
                <a:srgbClr val="846755"/>
              </a:solidFill>
            </a:endParaRPr>
          </a:p>
          <a:p>
            <a:r>
              <a:rPr lang="en-US" altLang="ko-KR" sz="2400" dirty="0" err="1" smtClean="0">
                <a:solidFill>
                  <a:srgbClr val="846755"/>
                </a:solidFill>
              </a:rPr>
              <a:t>Git</a:t>
            </a:r>
            <a:endParaRPr lang="en-US" altLang="ko-KR" sz="2400" dirty="0" smtClean="0">
              <a:solidFill>
                <a:srgbClr val="846755"/>
              </a:solidFill>
            </a:endParaRPr>
          </a:p>
          <a:p>
            <a:endParaRPr lang="en-US" altLang="ko-KR" sz="2400" dirty="0">
              <a:solidFill>
                <a:srgbClr val="846755"/>
              </a:solidFill>
            </a:endParaRPr>
          </a:p>
          <a:p>
            <a:r>
              <a:rPr lang="en-US" altLang="ko-KR" sz="2400" dirty="0" smtClean="0">
                <a:solidFill>
                  <a:srgbClr val="846755"/>
                </a:solidFill>
              </a:rPr>
              <a:t>React</a:t>
            </a:r>
            <a:r>
              <a:rPr lang="ko-KR" altLang="en-US" sz="2400" dirty="0" smtClean="0">
                <a:solidFill>
                  <a:srgbClr val="846755"/>
                </a:solidFill>
              </a:rPr>
              <a:t>로의 </a:t>
            </a:r>
            <a:r>
              <a:rPr lang="ko-KR" altLang="en-US" sz="2400" dirty="0">
                <a:solidFill>
                  <a:srgbClr val="846755"/>
                </a:solidFill>
              </a:rPr>
              <a:t>변환 </a:t>
            </a:r>
            <a:endParaRPr lang="ko-KR" altLang="en-US" sz="2400" dirty="0">
              <a:solidFill>
                <a:srgbClr val="846755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392680" y="2857500"/>
            <a:ext cx="5029200" cy="124562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3200" b="1" dirty="0" err="1">
                <a:solidFill>
                  <a:srgbClr val="846755"/>
                </a:solidFill>
              </a:rPr>
              <a:t>컨텐츠</a:t>
            </a:r>
            <a:r>
              <a:rPr lang="en-US" altLang="ko-KR" sz="3200" b="1" dirty="0">
                <a:solidFill>
                  <a:srgbClr val="846755"/>
                </a:solidFill>
              </a:rPr>
              <a:t> </a:t>
            </a:r>
            <a:r>
              <a:rPr lang="ko-KR" altLang="en-US" sz="3200" b="1" dirty="0">
                <a:solidFill>
                  <a:srgbClr val="846755"/>
                </a:solidFill>
              </a:rPr>
              <a:t>추가할 </a:t>
            </a:r>
            <a:r>
              <a:rPr lang="ko-KR" altLang="en-US" sz="3200" b="1" dirty="0" smtClean="0">
                <a:solidFill>
                  <a:srgbClr val="846755"/>
                </a:solidFill>
              </a:rPr>
              <a:t>부</a:t>
            </a:r>
            <a:r>
              <a:rPr lang="ko-KR" altLang="en-US" sz="3200" b="1" dirty="0">
                <a:solidFill>
                  <a:srgbClr val="846755"/>
                </a:solidFill>
              </a:rPr>
              <a:t>분</a:t>
            </a:r>
            <a:r>
              <a:rPr lang="ko-KR" altLang="en-US" sz="3200" b="1" dirty="0" smtClean="0">
                <a:solidFill>
                  <a:srgbClr val="846755"/>
                </a:solidFill>
              </a:rPr>
              <a:t> </a:t>
            </a:r>
            <a:endParaRPr lang="en-US" altLang="ko-KR" sz="3200" b="1" dirty="0">
              <a:solidFill>
                <a:srgbClr val="846755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29775" y="2821488"/>
            <a:ext cx="5029200" cy="124562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rgbClr val="846755"/>
                </a:solidFill>
              </a:rPr>
              <a:t>추가 학습할 부</a:t>
            </a:r>
            <a:r>
              <a:rPr lang="ko-KR" altLang="en-US" sz="3200" b="1" dirty="0">
                <a:solidFill>
                  <a:srgbClr val="846755"/>
                </a:solidFill>
              </a:rPr>
              <a:t>분</a:t>
            </a:r>
            <a:endParaRPr lang="en-US" altLang="ko-KR" sz="3200" b="1" dirty="0">
              <a:solidFill>
                <a:srgbClr val="84675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11793" y="3886477"/>
            <a:ext cx="3834540" cy="5850743"/>
            <a:chOff x="10811793" y="3886477"/>
            <a:chExt cx="3834540" cy="5850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1793" y="3886477"/>
              <a:ext cx="3834540" cy="58507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60618" y="3203513"/>
            <a:ext cx="3890662" cy="6093316"/>
            <a:chOff x="13960618" y="3203513"/>
            <a:chExt cx="3890662" cy="60933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60618" y="3203513"/>
              <a:ext cx="3890662" cy="60933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41" y="794026"/>
            <a:ext cx="4210933" cy="1657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284" y="825631"/>
            <a:ext cx="897906" cy="8816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34488" y="3258725"/>
            <a:ext cx="8528396" cy="2574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317907" cy="5466437"/>
            <a:chOff x="-32193" y="0"/>
            <a:chExt cx="18317907" cy="546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317907" cy="546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3813" y="1109861"/>
            <a:ext cx="3399386" cy="2113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53186" y="940751"/>
            <a:ext cx="5770387" cy="304516"/>
            <a:chOff x="-553186" y="940751"/>
            <a:chExt cx="5770387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3186" y="940751"/>
              <a:ext cx="5770387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6152" y="4337752"/>
            <a:ext cx="4817641" cy="7425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3608" y="6242027"/>
            <a:ext cx="5877711" cy="2437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81987" y="9344694"/>
            <a:ext cx="15303727" cy="476640"/>
            <a:chOff x="2981987" y="9344694"/>
            <a:chExt cx="15303727" cy="476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1987" y="9344694"/>
              <a:ext cx="15303727" cy="4766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5999" y="6242027"/>
            <a:ext cx="5894282" cy="2921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6231" y="-243776"/>
            <a:ext cx="10460449" cy="10543260"/>
            <a:chOff x="7986231" y="-243776"/>
            <a:chExt cx="10460449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6231" y="-243776"/>
              <a:ext cx="10460449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515" y="4853106"/>
            <a:ext cx="5401634" cy="8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0"/>
            <a:ext cx="862982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8604" y="6161687"/>
            <a:ext cx="5401424" cy="8381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604" y="7467756"/>
            <a:ext cx="4856729" cy="9524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4277" y="3131934"/>
            <a:ext cx="5283005" cy="125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1308" y="-257545"/>
            <a:ext cx="10258176" cy="10543260"/>
            <a:chOff x="8041308" y="-257545"/>
            <a:chExt cx="10258176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1308" y="-257545"/>
              <a:ext cx="10258176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20" y="4586639"/>
            <a:ext cx="5382377" cy="12290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420" y="6269819"/>
            <a:ext cx="5393948" cy="9524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277" y="3131934"/>
            <a:ext cx="5623510" cy="8476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2420" y="7619221"/>
            <a:ext cx="5451167" cy="838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2306" y="-257545"/>
            <a:ext cx="10437177" cy="10543260"/>
            <a:chOff x="7862306" y="-257545"/>
            <a:chExt cx="10437177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2306" y="-257545"/>
              <a:ext cx="10437177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515" y="5761880"/>
            <a:ext cx="3711663" cy="4567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515" y="6732623"/>
            <a:ext cx="3701929" cy="447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515" y="4763604"/>
            <a:ext cx="4517386" cy="45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515" y="3290282"/>
            <a:ext cx="5646901" cy="866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79690" y="-257545"/>
            <a:ext cx="10519793" cy="10543260"/>
            <a:chOff x="7779690" y="-257545"/>
            <a:chExt cx="10519793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9690" y="-257545"/>
              <a:ext cx="10519793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515" y="5761877"/>
            <a:ext cx="3433425" cy="4472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62983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515" y="6732620"/>
            <a:ext cx="3164701" cy="45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515" y="4763601"/>
            <a:ext cx="5045082" cy="447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515" y="3276515"/>
            <a:ext cx="4769377" cy="952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7920" y="2720315"/>
            <a:ext cx="18633635" cy="7971370"/>
            <a:chOff x="-347920" y="2720315"/>
            <a:chExt cx="18633635" cy="797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7920" y="2720315"/>
              <a:ext cx="18633635" cy="797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68883" y="3760018"/>
            <a:ext cx="3796831" cy="5561171"/>
            <a:chOff x="13768883" y="3760018"/>
            <a:chExt cx="3796831" cy="55611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8883" y="3760018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2771" y="3760018"/>
            <a:ext cx="3796831" cy="5561171"/>
            <a:chOff x="9392771" y="3760018"/>
            <a:chExt cx="3796831" cy="55611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2771" y="3760018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31703" y="3760018"/>
            <a:ext cx="3796831" cy="5561171"/>
            <a:chOff x="5031703" y="3760018"/>
            <a:chExt cx="3796831" cy="5561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703" y="3760018"/>
              <a:ext cx="3796831" cy="55611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892" y="3760018"/>
            <a:ext cx="3796831" cy="5561171"/>
            <a:chOff x="652892" y="3760018"/>
            <a:chExt cx="3796831" cy="55611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892" y="3760018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9944" y="4895061"/>
            <a:ext cx="2022728" cy="2971035"/>
            <a:chOff x="1539944" y="4895061"/>
            <a:chExt cx="2022728" cy="29710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944" y="4895061"/>
              <a:ext cx="2022728" cy="297103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509" y="8228892"/>
            <a:ext cx="2955722" cy="4205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1909" y="3988318"/>
            <a:ext cx="849193" cy="5764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55974" y="5124940"/>
            <a:ext cx="2548290" cy="2511276"/>
            <a:chOff x="5655974" y="5124940"/>
            <a:chExt cx="2548290" cy="25112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5974" y="5124940"/>
              <a:ext cx="2548290" cy="2511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10392" y="4895061"/>
            <a:ext cx="1961590" cy="2874806"/>
            <a:chOff x="10310392" y="4895061"/>
            <a:chExt cx="1961590" cy="28748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10392" y="4895061"/>
              <a:ext cx="1961590" cy="28748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65348" y="5253499"/>
            <a:ext cx="2603901" cy="2157929"/>
            <a:chOff x="14365348" y="5253499"/>
            <a:chExt cx="2603901" cy="21579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65348" y="5253499"/>
              <a:ext cx="2603901" cy="21579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0723" y="3974551"/>
            <a:ext cx="878678" cy="57645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61752" y="3988313"/>
            <a:ext cx="879526" cy="57645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37942" y="3988313"/>
            <a:ext cx="881897" cy="57645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83320" y="8228892"/>
            <a:ext cx="3154075" cy="48634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44388" y="8283969"/>
            <a:ext cx="3494179" cy="41186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20500" y="8160045"/>
            <a:ext cx="3368389" cy="411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6565133" cy="16382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43935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2420" y="2503430"/>
            <a:ext cx="3024977" cy="838139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98119"/>
              </p:ext>
            </p:extLst>
          </p:nvPr>
        </p:nvGraphicFramePr>
        <p:xfrm>
          <a:off x="20432" y="3699927"/>
          <a:ext cx="18288007" cy="6400798"/>
        </p:xfrm>
        <a:graphic>
          <a:graphicData uri="http://schemas.openxmlformats.org/drawingml/2006/table">
            <a:tbl>
              <a:tblPr/>
              <a:tblGrid>
                <a:gridCol w="1691359"/>
                <a:gridCol w="367686"/>
                <a:gridCol w="367686"/>
                <a:gridCol w="367686"/>
                <a:gridCol w="367686"/>
                <a:gridCol w="418464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</a:tblGrid>
              <a:tr h="463361">
                <a:tc rowSpan="2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WBS</a:t>
                      </a: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일정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)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1W</a:t>
                      </a:r>
                      <a:endParaRPr 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2W</a:t>
                      </a:r>
                      <a:endParaRPr 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3W</a:t>
                      </a:r>
                      <a:endParaRPr 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4W</a:t>
                      </a:r>
                      <a:endParaRPr 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5W</a:t>
                      </a:r>
                      <a:endParaRPr 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６Ｗ</a:t>
                      </a:r>
                      <a:endParaRPr 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７Ｗ</a:t>
                      </a:r>
                      <a:endParaRPr 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0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4/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5/1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８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15659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endParaRPr lang="en-US" altLang="ko-KR" sz="14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스토리보드</a:t>
                      </a:r>
                      <a:endParaRPr lang="en-US" altLang="ko-KR" sz="14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15659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</a:t>
                      </a:r>
                      <a:endParaRPr lang="en-US" altLang="ko-KR" sz="16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dirty="0" smtClean="0">
                          <a:effectLst/>
                        </a:rPr>
                        <a:t>		</a:t>
                      </a:r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15659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</a:t>
                      </a:r>
                      <a:endParaRPr lang="en-US" altLang="ko-KR" sz="16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반응형</a:t>
                      </a:r>
                      <a:r>
                        <a:rPr lang="ko-KR" altLang="en-US" sz="12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웹</a:t>
                      </a:r>
                      <a:endParaRPr lang="en-US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15659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리팩토링</a:t>
                      </a:r>
                      <a:endParaRPr lang="en-US" altLang="ko-KR" sz="14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 수정 및 보완</a:t>
                      </a:r>
                      <a:endParaRPr 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15659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</a:t>
                      </a:r>
                      <a:endParaRPr lang="en-US" altLang="ko-KR" sz="16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 수정 및 보완</a:t>
                      </a:r>
                      <a:endParaRPr lang="en-US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15659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정리</a:t>
                      </a:r>
                      <a:endParaRPr lang="en-US" altLang="ko-KR" sz="14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준비</a:t>
                      </a:r>
                      <a:endParaRPr 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5925361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07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9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45776"/>
            <a:ext cx="5882551" cy="341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573" y="2545776"/>
            <a:ext cx="5887324" cy="341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7" y="6543676"/>
            <a:ext cx="5564659" cy="332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89" y="6534928"/>
            <a:ext cx="5487729" cy="333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01" y="6543674"/>
            <a:ext cx="5306427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>
            <a:stCxn id="10" idx="3"/>
            <a:endCxn id="11" idx="1"/>
          </p:cNvCxnSpPr>
          <p:nvPr/>
        </p:nvCxnSpPr>
        <p:spPr>
          <a:xfrm>
            <a:off x="8549551" y="4251135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3"/>
            <a:endCxn id="13" idx="1"/>
          </p:cNvCxnSpPr>
          <p:nvPr/>
        </p:nvCxnSpPr>
        <p:spPr>
          <a:xfrm flipV="1">
            <a:off x="6035536" y="8201414"/>
            <a:ext cx="480653" cy="4374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2003918" y="8191500"/>
            <a:ext cx="534083" cy="201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1" idx="2"/>
            <a:endCxn id="12" idx="0"/>
          </p:cNvCxnSpPr>
          <p:nvPr/>
        </p:nvCxnSpPr>
        <p:spPr>
          <a:xfrm rot="5400000">
            <a:off x="7423092" y="1793532"/>
            <a:ext cx="580259" cy="8920028"/>
          </a:xfrm>
          <a:prstGeom prst="bentConnector3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381</Words>
  <Application>Microsoft Office PowerPoint</Application>
  <PresentationFormat>사용자 지정</PresentationFormat>
  <Paragraphs>277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</cp:revision>
  <dcterms:created xsi:type="dcterms:W3CDTF">2022-05-24T16:51:32Z</dcterms:created>
  <dcterms:modified xsi:type="dcterms:W3CDTF">2022-05-24T08:20:20Z</dcterms:modified>
</cp:coreProperties>
</file>